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组合价值 · 年化 6%</c:v>
                </c:pt>
              </c:strCache>
            </c:strRef>
          </c:tx>
          <c:spPr>
            <a:solidFill>
              <a:srgbClr val="C9A227"/>
            </a:solidFill>
            <a:ln w="31750" cap="flat">
              <a:solidFill>
                <a:srgbClr val="C9A227"/>
              </a:solidFill>
              <a:prstDash val="solid"/>
              <a:round/>
            </a:ln>
            <a:effectLst/>
          </c:spPr>
          <c:invertIfNegative val="0"/>
          <c:marker>
            <c:symbol val="none"/>
            <c:size val="6"/>
            <c:spPr>
              <a:solidFill>
                <a:srgbClr val="C9A227"/>
              </a:solidFill>
              <a:ln w="9525" cap="flat">
                <a:solidFill>
                  <a:srgbClr val="C9A227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Sheet1!$A$2:$A$12</c:f>
              <c:multiLvlStrCache>
                <c:ptCount val="11"/>
                <c:lvl>
                  <c:pt idx="0">
                    <c:v>Y0</c:v>
                  </c:pt>
                  <c:pt idx="1">
                    <c:v>Y3</c:v>
                  </c:pt>
                  <c:pt idx="2">
                    <c:v>Y6</c:v>
                  </c:pt>
                  <c:pt idx="3">
                    <c:v>Y9</c:v>
                  </c:pt>
                  <c:pt idx="4">
                    <c:v>Y12</c:v>
                  </c:pt>
                  <c:pt idx="5">
                    <c:v>Y15</c:v>
                  </c:pt>
                  <c:pt idx="6">
                    <c:v>Y18</c:v>
                  </c:pt>
                  <c:pt idx="7">
                    <c:v>Y21</c:v>
                  </c:pt>
                  <c:pt idx="8">
                    <c:v>Y24</c:v>
                  </c:pt>
                  <c:pt idx="9">
                    <c:v>Y27</c:v>
                  </c:pt>
                  <c:pt idx="10">
                    <c:v>Y30</c:v>
                  </c:pt>
                </c:lvl>
              </c:multiLvlStrCache>
            </c:multiLvl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0</c:v>
                </c:pt>
                <c:pt idx="1">
                  <c:v>7.9</c:v>
                </c:pt>
                <c:pt idx="2">
                  <c:v>17.3</c:v>
                </c:pt>
                <c:pt idx="3">
                  <c:v>28.5</c:v>
                </c:pt>
                <c:pt idx="4">
                  <c:v>42</c:v>
                </c:pt>
                <c:pt idx="5">
                  <c:v>58.2</c:v>
                </c:pt>
                <c:pt idx="6">
                  <c:v>77.5</c:v>
                </c:pt>
                <c:pt idx="7">
                  <c:v>100.6</c:v>
                </c:pt>
                <c:pt idx="8">
                  <c:v>128.2</c:v>
                </c:pt>
                <c:pt idx="9">
                  <c:v>161.3</c:v>
                </c:pt>
                <c:pt idx="10">
                  <c:v>200.9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累计投入本金</c:v>
                </c:pt>
              </c:strCache>
            </c:strRef>
          </c:tx>
          <c:spPr>
            <a:solidFill>
              <a:srgbClr val="6E6A61"/>
            </a:solidFill>
            <a:ln w="31750" cap="flat">
              <a:solidFill>
                <a:srgbClr val="6E6A61"/>
              </a:solidFill>
              <a:prstDash val="solid"/>
              <a:round/>
            </a:ln>
            <a:effectLst/>
          </c:spPr>
          <c:invertIfNegative val="0"/>
          <c:marker>
            <c:symbol val="none"/>
            <c:size val="6"/>
            <c:spPr>
              <a:solidFill>
                <a:srgbClr val="6E6A61"/>
              </a:solidFill>
              <a:ln w="9525" cap="flat">
                <a:solidFill>
                  <a:srgbClr val="6E6A61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Sheet1!$A$2:$A$12</c:f>
              <c:multiLvlStrCache>
                <c:ptCount val="11"/>
                <c:lvl>
                  <c:pt idx="0">
                    <c:v>Y0</c:v>
                  </c:pt>
                  <c:pt idx="1">
                    <c:v>Y3</c:v>
                  </c:pt>
                  <c:pt idx="2">
                    <c:v>Y6</c:v>
                  </c:pt>
                  <c:pt idx="3">
                    <c:v>Y9</c:v>
                  </c:pt>
                  <c:pt idx="4">
                    <c:v>Y12</c:v>
                  </c:pt>
                  <c:pt idx="5">
                    <c:v>Y15</c:v>
                  </c:pt>
                  <c:pt idx="6">
                    <c:v>Y18</c:v>
                  </c:pt>
                  <c:pt idx="7">
                    <c:v>Y21</c:v>
                  </c:pt>
                  <c:pt idx="8">
                    <c:v>Y24</c:v>
                  </c:pt>
                  <c:pt idx="9">
                    <c:v>Y27</c:v>
                  </c:pt>
                  <c:pt idx="10">
                    <c:v>Y30</c:v>
                  </c:pt>
                </c:lvl>
              </c:multiLvlStrCache>
            </c:multiLvlStr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0</c:v>
                </c:pt>
                <c:pt idx="1">
                  <c:v>7.2</c:v>
                </c:pt>
                <c:pt idx="2">
                  <c:v>14.4</c:v>
                </c:pt>
                <c:pt idx="3">
                  <c:v>21.6</c:v>
                </c:pt>
                <c:pt idx="4">
                  <c:v>28.8</c:v>
                </c:pt>
                <c:pt idx="5">
                  <c:v>36</c:v>
                </c:pt>
                <c:pt idx="6">
                  <c:v>43.2</c:v>
                </c:pt>
                <c:pt idx="7">
                  <c:v>50.4</c:v>
                </c:pt>
                <c:pt idx="8">
                  <c:v>57.6</c:v>
                </c:pt>
                <c:pt idx="9">
                  <c:v>64.8</c:v>
                </c:pt>
                <c:pt idx="10">
                  <c:v>72</c:v>
                </c:pt>
              </c:numCache>
            </c:numRef>
          </c:val>
          <c:smooth val="1"/>
        </c:ser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3A3313"/>
            </a:solidFill>
            <a:prstDash val="solid"/>
            <a:round/>
          </a:ln>
        </c:spPr>
        <c:txPr>
          <a:bodyPr/>
          <a:lstStyle/>
          <a:p>
            <a:pPr>
              <a:defRPr sz="1050" b="0" i="0" u="none" strike="noStrike">
                <a:solidFill>
                  <a:srgbClr val="A8A499"/>
                </a:solidFill>
                <a:latin typeface="Consolas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220"/>
          <c:min val="0"/>
        </c:scaling>
        <c:delete val="0"/>
        <c:axPos val="l"/>
        <c:majorGridlines>
          <c:spPr>
            <a:ln w="6350" cap="flat">
              <a:solidFill>
                <a:srgbClr val="1E1B12"/>
              </a:solidFill>
              <a:prstDash val="solid"/>
              <a:round/>
            </a:ln>
          </c:spPr>
        </c:majorGridlines>
        <c:numFmt formatCode="#,##0&quot;万&quot;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50" b="0" i="0" u="none" strike="noStrike">
                <a:solidFill>
                  <a:srgbClr val="A8A499"/>
                </a:solidFill>
                <a:latin typeface="Consolas"/>
              </a:defRPr>
            </a:pPr>
            <a:endParaRPr lang="en-US"/>
          </a:p>
        </c:txPr>
        <c:crossAx val="2094734554"/>
        <c:crosses val="autoZero"/>
        <c:crossBetween val="between"/>
        <c:majorUnit val="50"/>
      </c:valAx>
      <c:spPr>
        <a:solidFill>
          <a:srgbClr val="0A0A0A"/>
        </a:solidFill>
        <a:ln>
          <a:noFill/>
        </a:ln>
        <a:effectLst/>
      </c:spPr>
    </c:plotArea>
    <c:plotVisOnly val="1"/>
    <c:dispBlanksAs val="span"/>
  </c:chart>
  <c:spPr>
    <a:solidFill>
      <a:srgbClr val="0A0A0A"/>
    </a:solidFill>
    <a:ln>
      <a:noFill/>
    </a:ln>
    <a:effectLst/>
  </c:sp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大家好，我是麦迪文杨。今天这份指南只讲一件事：把「财富自由」从一句口号，变成一个可以计算、可以分阶段执行的工程问题。它不神秘，也不需要任何金融背景，一个公式、三个阶段、四条红线，我们从头说起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先把定义钉死，否则后面全是误会。它是什么？第一，一道算术题：目标等于年支出乘以二十五，可计算、可拆解、可执行。第二，一个两级台阶：先让被动收入覆盖生活支出，再迈向理想支出。第三，实实在在的选择权，可以对不喜欢的事说不。它不是什么？不是一夜暴富，路径清晰但没有捷径，快的就是陷阱；不是彻底躺平，它给你的是选择，不是无所事事；更不是有钱人的专利，决定它的是储蓄率，不是起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整个体系可以压缩成一行字：财富自由，等于被动收入大于等于理想支出。看到这个结构，你会发现自己只有两个动作：做大分子，让钱替你工作，资产收入、可复制的产物都算被动收入；管好分母，让生活定义支出，支出可控且可持续，目标才不会漂移。记住这个结构，接下来每一页都落在这两个动作里。那么第一个问题：这个目标，具体是多少钱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这就用到 4% 法则：从一组分散的股债组合里，每年提取百分之四，本金大概率能支撑三十年以上。倒推一下，目标就是年支出乘以二十五。看这张表：年支出六万，目标一百五十万；十二万，三百万；二十四万，六百万；四十八万，一千二百万。注意最右边一列——每年提取的金额，恰好等于你的年支出。目标不是拍脑袋，是这个循环反推出来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但是先别激动，4% 是起点，不是保证。它有三个边界。第一，通胀：今天的三百万，二十年后的购买力要打折，目标金额需要随通胀重新校准。第二，市场序列：如果熊市恰好撞上你开始提取的头几年，本金消耗会远快于数学期望。第三，长寿：活得比钱久，是算式之外最真实的风险。这套法则的验证周期是三十年，三十年之后，样本和假设都开始失效。把它当路标，别当承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数字有了，边界也清楚了，回到脚下：路怎么走。三个阶段。筑基，建立可查可控的现金流，关键指标是应急储备达到六个月支出。加速，把时间收入变成资产收入，指标是被动收入覆盖生活支出——到这一步，先实现基本盘的自由。自由，让资产收入覆盖理想支出，这是完整版。每个阶段只做一件事，指标达标，再进入下一阶段。下面逐个展开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筑基阶段做三件事。第一，记账：让每一笔支出可查、可控，先看清钱的去向，这一步没有捷径。第二，应急资金：三到六个月的支出，单独放一个账户，它是你的底线。为什么关键指标是它？因为它决定你敢不敢换工作、敢不敢试错，是后面所有动作的安全垫。第三，储蓄率：在底线之上逐步提高，为加速阶段攒下本钱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加速阶段要突破一个天然上限：一份时间只能卖一次。办法只有一个，把技能和经验做成能复制的东西。擅长表达，就写文章、做视频、录课程；懂技术，就开发软件和小工具；两者兼备，可以把内容和方法结合起来做成产品。这些东西做一次，就能被无数人使用，多卖一份几乎不增加成本。同时，把赚到的钱持续变成能自动生钱的资产。这一阶段的终点：被动收入覆盖生活支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到了自由阶段，动作反而变少，只剩三个词。分散：不押注任何单一资产，让单一错误无法致命。低成本：费用是确定的，收益是未知的，省下即赚到。长期持有：给复利完整的时间，中途离场的人收不到结局。自由不是一个数字，而是实实在在的选择权——这是整个体系最后交付给你的东西。那么，复利到底长什么样？下一页给大家画出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假设每月定投两千元。灰线是累计投入的本金，三十年一共七十二万；金线是按年化百分之六滚动的组合价值，第三十年大约二百零一万。金线和灰线之间的面积，就是时间替你工作的部分。如果年化做到百分之十二，同一笔定投是六百九十九万。请特别注意曲线的形状：陡峭几乎全在最后几年，前十年几乎水平——那正是大多数人放弃的地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复利靠时间，杠杆可以放大它。常用的有三种。资本：最古老的杠杆，资本不睡觉，从二十五倍起步，代价是需要本金和穿越熊市的耐心。技能：一次学会，反复出售，十到一百倍，代价是把技能打磨到头部水平。影响力：最难积累，也最不会被夺走，上限不可限量，代价是长期一致的公开输出。不需要三种都用，选一种，做到极致就够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在谈收益之前，先谈活下来。四条红线。第一，不要加杠杆去追逐确定的收益——杠杆不会放大正确，只会放大错误。第二，不要相信稳定的高收益——年化超过百分之十还保本的承诺，在数学上站不住，声称例外的人赚的是你的本金。第三，不要把生活方式建立在收入峰值上——固定的高额账单，不会陪你度过职业的周期。第四，不要在恐慌中卖出——错过涨幅最大的十几个交易日，长期收益会腰斩，而那些日子几乎都出现在最恐慌的时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六个常见误会，快速过一遍。有钱人才需要理财？储蓄率比本金更早起作用。理财就是炒股？记账、应急资金、低成本指数资产都算。收入高就不用记账？支出会随收入膨胀，高收入一样月光。等有钱了再投资？时间是复利唯一的原料，越早越便宜。亏损了就全部卖出？波动是入场费，离场才把浮亏变成真亏。财富自由等于躺平？它只是把必须工作变成可以选择。这些认知今天就能纠正，不需要等有钱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公式和路线都讲完了，落地只需要四周。第一周，记账：记录每一笔支出，今天就装上工具。第二周，算出你的数字：年支出乘以二十五，写下它，贴出来。第三周，应急资金：开一个独立账户，存入第一笔，金额不限。第四周，储蓄率：设定发薪日自动转出百分之十，让储蓄不靠意志力。完成清单之后，你就有了记账习惯、一个数字、一个应急账户和一个自动储蓄机制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用一页收拢全部内容：一个公式，财富自由等于被动收入大于等于理想支出；三个阶段，筑基、加速、自由，各有各的指标；四条红线，不加杠杆、不信高息保本、不透支未来、恐慌不卖出。这一页建议截图保存。如果只记住一件事，就记住：目标等于年支出乘以二十五，而记账今天就可以开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最后送大家一句话：种一棵树最好的时间是十年前，其次是现在。这份指南做的事情，是把一个模糊的愿望，变成一个可计算的数字，和一条能走的路线。本指南仅作科普演示，不构成投资建议，具体决策请独立判断。我是麦迪文杨，谢谢大家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chart" Target="..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700000">
            <a:off x="822960" y="1847088"/>
            <a:ext cx="82296" cy="82296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3" name="Text 1"/>
          <p:cNvSpPr/>
          <p:nvPr/>
        </p:nvSpPr>
        <p:spPr>
          <a:xfrm>
            <a:off x="1024128" y="1700784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9A833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 GUIDE TO FINANCIAL FREEDOM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22960" y="2212848"/>
            <a:ext cx="10515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00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财富自由指南</a:t>
            </a:r>
            <a:endParaRPr lang="en-US" sz="5000" dirty="0"/>
          </a:p>
        </p:txBody>
      </p:sp>
      <p:sp>
        <p:nvSpPr>
          <p:cNvPr id="5" name="Text 3"/>
          <p:cNvSpPr/>
          <p:nvPr/>
        </p:nvSpPr>
        <p:spPr>
          <a:xfrm>
            <a:off x="822960" y="3346704"/>
            <a:ext cx="9144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麦迪文杨</a:t>
            </a:r>
            <a:pPr indent="0" marL="0">
              <a:buNone/>
            </a:pPr>
            <a:r>
              <a:rPr lang="en-US" sz="1100" spc="300" kern="0" dirty="0">
                <a:solidFill>
                  <a:srgbClr val="9A833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MEDIVH YANG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22960" y="404164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706D6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一个公式 · 三个阶段 · 全程无专业门槛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700000">
            <a:off x="822960" y="649224"/>
            <a:ext cx="82296" cy="82296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3" name="Text 1"/>
          <p:cNvSpPr/>
          <p:nvPr/>
        </p:nvSpPr>
        <p:spPr>
          <a:xfrm>
            <a:off x="1024128" y="5029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9A833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ORIENTATION · 定位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22960" y="896112"/>
            <a:ext cx="8778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先说清楚：它是什么，不是什么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9784080" y="256032"/>
            <a:ext cx="1600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800" dirty="0">
                <a:solidFill>
                  <a:srgbClr val="2A231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8800" dirty="0"/>
          </a:p>
        </p:txBody>
      </p:sp>
      <p:sp>
        <p:nvSpPr>
          <p:cNvPr id="6" name="Text 4"/>
          <p:cNvSpPr/>
          <p:nvPr/>
        </p:nvSpPr>
        <p:spPr>
          <a:xfrm>
            <a:off x="822960" y="1847088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200" kern="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IT IS · 是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6519672" y="1847088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200" kern="0" dirty="0">
                <a:solidFill>
                  <a:srgbClr val="706D6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IT IS NOT · 不是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822960" y="2304288"/>
            <a:ext cx="4937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✓  </a:t>
            </a:r>
            <a:pPr indent="0" marL="0">
              <a:buNone/>
            </a:pPr>
            <a:r>
              <a:rPr lang="en-US" sz="165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一道算术题</a:t>
            </a:r>
            <a:endParaRPr lang="en-US" sz="1650" dirty="0"/>
          </a:p>
        </p:txBody>
      </p:sp>
      <p:sp>
        <p:nvSpPr>
          <p:cNvPr id="9" name="Text 7"/>
          <p:cNvSpPr/>
          <p:nvPr/>
        </p:nvSpPr>
        <p:spPr>
          <a:xfrm>
            <a:off x="1170432" y="2724912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 ＝ 年支出 × 25，可计算、可拆解、可执行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822960" y="3584448"/>
            <a:ext cx="4937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✓  </a:t>
            </a:r>
            <a:pPr indent="0" marL="0">
              <a:buNone/>
            </a:pPr>
            <a:r>
              <a:rPr lang="en-US" sz="165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覆盖生活，再覆盖理想</a:t>
            </a:r>
            <a:endParaRPr lang="en-US" sz="1650" dirty="0"/>
          </a:p>
        </p:txBody>
      </p:sp>
      <p:sp>
        <p:nvSpPr>
          <p:cNvPr id="11" name="Text 9"/>
          <p:cNvSpPr/>
          <p:nvPr/>
        </p:nvSpPr>
        <p:spPr>
          <a:xfrm>
            <a:off x="1170432" y="4005072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先让被动收入 ≥ 生活支出，再迈向理想支出。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822960" y="4864608"/>
            <a:ext cx="4937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✓  </a:t>
            </a:r>
            <a:pPr indent="0" marL="0">
              <a:buNone/>
            </a:pPr>
            <a:r>
              <a:rPr lang="en-US" sz="165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实实在在的选择权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1170432" y="5285232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可以对不喜欢的事说不，而不只是有很多钱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6519672" y="2304288"/>
            <a:ext cx="4846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0392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✗  </a:t>
            </a:r>
            <a:pPr indent="0" marL="0">
              <a:buNone/>
            </a:pPr>
            <a:r>
              <a:rPr lang="en-US" sz="165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一夜暴富</a:t>
            </a:r>
            <a:endParaRPr lang="en-US" sz="1650" dirty="0"/>
          </a:p>
        </p:txBody>
      </p:sp>
      <p:sp>
        <p:nvSpPr>
          <p:cNvPr id="15" name="Text 13"/>
          <p:cNvSpPr/>
          <p:nvPr/>
        </p:nvSpPr>
        <p:spPr>
          <a:xfrm>
            <a:off x="6867144" y="2724912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路径清晰，但没有捷径；快的就是陷阱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6519672" y="3584448"/>
            <a:ext cx="4846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0392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✗  </a:t>
            </a:r>
            <a:pPr indent="0" marL="0">
              <a:buNone/>
            </a:pPr>
            <a:r>
              <a:rPr lang="en-US" sz="165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彻底躺平</a:t>
            </a:r>
            <a:endParaRPr lang="en-US" sz="1650" dirty="0"/>
          </a:p>
        </p:txBody>
      </p:sp>
      <p:sp>
        <p:nvSpPr>
          <p:cNvPr id="17" name="Text 15"/>
          <p:cNvSpPr/>
          <p:nvPr/>
        </p:nvSpPr>
        <p:spPr>
          <a:xfrm>
            <a:off x="6867144" y="4005072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它给你的是选择的自由，不是什么都不做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6519672" y="4864608"/>
            <a:ext cx="4846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0392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✗  </a:t>
            </a:r>
            <a:pPr indent="0" marL="0">
              <a:buNone/>
            </a:pPr>
            <a:r>
              <a:rPr lang="en-US" sz="165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有钱人的专利</a:t>
            </a:r>
            <a:endParaRPr lang="en-US" sz="1650" dirty="0"/>
          </a:p>
        </p:txBody>
      </p:sp>
      <p:sp>
        <p:nvSpPr>
          <p:cNvPr id="19" name="Text 17"/>
          <p:cNvSpPr/>
          <p:nvPr/>
        </p:nvSpPr>
        <p:spPr>
          <a:xfrm>
            <a:off x="6867144" y="5285232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决定它的是储蓄率，不是起点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822960" y="6455664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06D6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财富自由指南</a:t>
            </a:r>
            <a:endParaRPr lang="en-US" sz="850" dirty="0"/>
          </a:p>
        </p:txBody>
      </p:sp>
      <p:sp>
        <p:nvSpPr>
          <p:cNvPr id="21" name="Text 19"/>
          <p:cNvSpPr/>
          <p:nvPr/>
        </p:nvSpPr>
        <p:spPr>
          <a:xfrm>
            <a:off x="10241280" y="6455664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706D6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 / 16</a:t>
            </a:r>
            <a:endParaRPr lang="en-US" sz="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700000">
            <a:off x="822960" y="649224"/>
            <a:ext cx="82296" cy="82296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3" name="Text 1"/>
          <p:cNvSpPr/>
          <p:nvPr/>
        </p:nvSpPr>
        <p:spPr>
          <a:xfrm>
            <a:off x="1024128" y="5029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9A833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 FORMULA · 一个公式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9784080" y="256032"/>
            <a:ext cx="1600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800" dirty="0">
                <a:solidFill>
                  <a:srgbClr val="2A231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8800" dirty="0"/>
          </a:p>
        </p:txBody>
      </p:sp>
      <p:sp>
        <p:nvSpPr>
          <p:cNvPr id="5" name="Text 3"/>
          <p:cNvSpPr/>
          <p:nvPr/>
        </p:nvSpPr>
        <p:spPr>
          <a:xfrm>
            <a:off x="1371600" y="1783080"/>
            <a:ext cx="94457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财富自由 ＝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2377440" y="2286000"/>
            <a:ext cx="3200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460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被动收入</a:t>
            </a:r>
            <a:endParaRPr lang="en-US" sz="4600" dirty="0"/>
          </a:p>
        </p:txBody>
      </p:sp>
      <p:sp>
        <p:nvSpPr>
          <p:cNvPr id="7" name="Text 5"/>
          <p:cNvSpPr/>
          <p:nvPr/>
        </p:nvSpPr>
        <p:spPr>
          <a:xfrm>
            <a:off x="5820156" y="2286000"/>
            <a:ext cx="548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600" b="1" dirty="0">
                <a:solidFill>
                  <a:srgbClr val="C9A2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≥</a:t>
            </a:r>
            <a:endParaRPr lang="en-US" sz="4600" dirty="0"/>
          </a:p>
        </p:txBody>
      </p:sp>
      <p:sp>
        <p:nvSpPr>
          <p:cNvPr id="8" name="Text 6"/>
          <p:cNvSpPr/>
          <p:nvPr/>
        </p:nvSpPr>
        <p:spPr>
          <a:xfrm>
            <a:off x="6611112" y="2286000"/>
            <a:ext cx="3200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理想支出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1371600" y="3310128"/>
            <a:ext cx="94457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当资产收入稳定覆盖理想支出，收入便不再依赖工作时间。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094476" y="4224528"/>
            <a:ext cx="0" cy="1600200"/>
          </a:xfrm>
          <a:prstGeom prst="line">
            <a:avLst/>
          </a:prstGeom>
          <a:noFill/>
          <a:ln w="9525">
            <a:solidFill>
              <a:srgbClr val="3A331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4224528"/>
            <a:ext cx="50566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spc="200" kern="0" dirty="0">
                <a:solidFill>
                  <a:srgbClr val="9A833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MOLECULE · 做大分子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822960" y="4590288"/>
            <a:ext cx="50566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让钱替你工作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822960" y="5047488"/>
            <a:ext cx="505663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资产收入、可复制的产物，都算被动收入。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6309360" y="4224528"/>
            <a:ext cx="50566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spc="200" kern="0" dirty="0">
                <a:solidFill>
                  <a:srgbClr val="9A833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DENOMINATOR · 管好分母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309360" y="4590288"/>
            <a:ext cx="50566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让生活定义支出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6309360" y="5047488"/>
            <a:ext cx="505663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支出可控且可持续，目标金额才不会漂移。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822960" y="6455664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06D6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财富自由指南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10241280" y="6455664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706D6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 / 16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700000">
            <a:off x="822960" y="649224"/>
            <a:ext cx="82296" cy="82296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3" name="Text 1"/>
          <p:cNvSpPr/>
          <p:nvPr/>
        </p:nvSpPr>
        <p:spPr>
          <a:xfrm>
            <a:off x="1024128" y="5029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9A833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STEP 01 · DO THE MATH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22960" y="896112"/>
            <a:ext cx="8778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先算账：你的数字是年支出 × 25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9784080" y="256032"/>
            <a:ext cx="1600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800" dirty="0">
                <a:solidFill>
                  <a:srgbClr val="2A231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</a:t>
            </a:r>
            <a:endParaRPr lang="en-US" sz="8800" dirty="0"/>
          </a:p>
        </p:txBody>
      </p:sp>
      <p:sp>
        <p:nvSpPr>
          <p:cNvPr id="6" name="Text 4"/>
          <p:cNvSpPr/>
          <p:nvPr/>
        </p:nvSpPr>
        <p:spPr>
          <a:xfrm>
            <a:off x="822960" y="2057400"/>
            <a:ext cx="4114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4% 法则：从股债组合中每年提取 4%，本金大概率跨越三十年而不枯竭。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822960" y="3200400"/>
            <a:ext cx="4114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 ＝ 年支出 </a:t>
            </a:r>
            <a:pPr indent="0" marL="0">
              <a:buNone/>
            </a:pPr>
            <a:r>
              <a:rPr lang="en-US" sz="2500" b="1" dirty="0">
                <a:solidFill>
                  <a:srgbClr val="C9A2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× 25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822960" y="3886200"/>
            <a:ext cx="4114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这不是玄学，是一道可以今天就开始计算的算术题。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822960" y="48920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spc="100" kern="0" dirty="0">
                <a:solidFill>
                  <a:srgbClr val="706D6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SOURCE: TRINITY STUDY, 1998</a:t>
            </a:r>
            <a:endParaRPr lang="en-US" sz="95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0" y="2148840"/>
          <a:ext cx="5879592" cy="914400"/>
        </p:xfrm>
        <a:graphic>
          <a:graphicData uri="http://schemas.openxmlformats.org/drawingml/2006/table">
            <a:tbl>
              <a:tblPr/>
              <a:tblGrid>
                <a:gridCol w="1645920"/>
                <a:gridCol w="2286000"/>
                <a:gridCol w="1947672"/>
              </a:tblGrid>
              <a:tr h="53035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C9A22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年支出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3A3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0A0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C9A22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目标金额（× 25）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3A3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0A0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C9A22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每年可提取（4%）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3A3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0A0A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2EEE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6 万</a:t>
                      </a:r>
                      <a:endParaRPr lang="en-US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3A3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0A0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A8A499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150 万</a:t>
                      </a:r>
                      <a:endParaRPr lang="en-US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3A3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0A0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A8A499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6 万</a:t>
                      </a:r>
                      <a:endParaRPr lang="en-US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3A3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0A0A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2EEE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12 万</a:t>
                      </a:r>
                      <a:endParaRPr lang="en-US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3A3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0A0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A8A499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300 万</a:t>
                      </a:r>
                      <a:endParaRPr lang="en-US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3A3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0A0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A8A499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12 万</a:t>
                      </a:r>
                      <a:endParaRPr lang="en-US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3A3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0A0A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2EEE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24 万</a:t>
                      </a:r>
                      <a:endParaRPr lang="en-US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3A3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0A0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A8A499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600 万</a:t>
                      </a:r>
                      <a:endParaRPr lang="en-US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3A3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0A0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A8A499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24 万</a:t>
                      </a:r>
                      <a:endParaRPr lang="en-US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3A3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0A0A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2EEE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48 万</a:t>
                      </a:r>
                      <a:endParaRPr lang="en-US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3A3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0A0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A8A499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1200 万</a:t>
                      </a:r>
                      <a:endParaRPr lang="en-US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3A3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0A0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A8A499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48 万</a:t>
                      </a:r>
                      <a:endParaRPr lang="en-US" sz="14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3A3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0A0A"/>
                    </a:solidFill>
                  </a:tcPr>
                </a:tc>
              </a:tr>
            </a:tbl>
          </a:graphicData>
        </a:graphic>
      </p:graphicFrame>
      <p:sp>
        <p:nvSpPr>
          <p:cNvPr id="11" name="Text 8"/>
          <p:cNvSpPr/>
          <p:nvPr/>
        </p:nvSpPr>
        <p:spPr>
          <a:xfrm>
            <a:off x="822960" y="6455664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06D6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财富自由指南</a:t>
            </a:r>
            <a:endParaRPr lang="en-US" sz="850" dirty="0"/>
          </a:p>
        </p:txBody>
      </p:sp>
      <p:sp>
        <p:nvSpPr>
          <p:cNvPr id="12" name="Text 9"/>
          <p:cNvSpPr/>
          <p:nvPr/>
        </p:nvSpPr>
        <p:spPr>
          <a:xfrm>
            <a:off x="4114800" y="6455664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706D6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历史 / 假设数据，仅作演示，不构成投资建议</a:t>
            </a:r>
            <a:endParaRPr lang="en-US" sz="850" dirty="0"/>
          </a:p>
        </p:txBody>
      </p:sp>
      <p:sp>
        <p:nvSpPr>
          <p:cNvPr id="13" name="Text 10"/>
          <p:cNvSpPr/>
          <p:nvPr/>
        </p:nvSpPr>
        <p:spPr>
          <a:xfrm>
            <a:off x="10241280" y="6455664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706D6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 / 16</a:t>
            </a:r>
            <a:endParaRPr lang="en-US" sz="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700000">
            <a:off x="822960" y="649224"/>
            <a:ext cx="82296" cy="82296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3" name="Text 1"/>
          <p:cNvSpPr/>
          <p:nvPr/>
        </p:nvSpPr>
        <p:spPr>
          <a:xfrm>
            <a:off x="1024128" y="5029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9A833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STEP 01 · DO THE MATH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22960" y="896112"/>
            <a:ext cx="8778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数字的边界：4% 是起点，不是保证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9784080" y="256032"/>
            <a:ext cx="1600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800" dirty="0">
                <a:solidFill>
                  <a:srgbClr val="2A231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</a:t>
            </a:r>
            <a:endParaRPr lang="en-US" sz="8800" dirty="0"/>
          </a:p>
        </p:txBody>
      </p:sp>
      <p:sp>
        <p:nvSpPr>
          <p:cNvPr id="6" name="Text 4"/>
          <p:cNvSpPr/>
          <p:nvPr/>
        </p:nvSpPr>
        <p:spPr>
          <a:xfrm>
            <a:off x="822960" y="214884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200" kern="0" dirty="0">
                <a:solidFill>
                  <a:srgbClr val="9A833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RISK 01 · INFLATION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822960" y="2478024"/>
            <a:ext cx="1097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通胀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2148840" y="2514600"/>
            <a:ext cx="5440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今天的 300 万，二十年后的购买力要打折。目标金额需要随通胀重新校准。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822960" y="3063240"/>
            <a:ext cx="6766560" cy="0"/>
          </a:xfrm>
          <a:prstGeom prst="line">
            <a:avLst/>
          </a:prstGeom>
          <a:noFill/>
          <a:ln w="9525">
            <a:solidFill>
              <a:srgbClr val="3A331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2960" y="324612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200" kern="0" dirty="0">
                <a:solidFill>
                  <a:srgbClr val="9A833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RISK 02 · SEQUENCE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822960" y="3575304"/>
            <a:ext cx="1097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市场序列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2148840" y="3611880"/>
            <a:ext cx="5440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熊市恰好撞上开始提取的头几年，本金消耗会远快于数学期望。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822960" y="4160520"/>
            <a:ext cx="6766560" cy="0"/>
          </a:xfrm>
          <a:prstGeom prst="line">
            <a:avLst/>
          </a:prstGeom>
          <a:noFill/>
          <a:ln w="9525">
            <a:solidFill>
              <a:srgbClr val="3A331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434340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200" kern="0" dirty="0">
                <a:solidFill>
                  <a:srgbClr val="9A833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RISK 03 · LONGEVITY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822960" y="4672584"/>
            <a:ext cx="1097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长寿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2148840" y="4709160"/>
            <a:ext cx="5440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活得比钱久，是算式之外最真实的风险。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8001000" y="2240280"/>
            <a:ext cx="0" cy="3291840"/>
          </a:xfrm>
          <a:prstGeom prst="line">
            <a:avLst/>
          </a:prstGeom>
          <a:noFill/>
          <a:ln w="9525">
            <a:solidFill>
              <a:srgbClr val="3A331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366760" y="283464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C9A2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30 年</a:t>
            </a:r>
            <a:endParaRPr lang="en-US" sz="4400" dirty="0"/>
          </a:p>
        </p:txBody>
      </p:sp>
      <p:sp>
        <p:nvSpPr>
          <p:cNvPr id="19" name="Text 17"/>
          <p:cNvSpPr/>
          <p:nvPr/>
        </p:nvSpPr>
        <p:spPr>
          <a:xfrm>
            <a:off x="8366760" y="3639312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4% 法则的验证周期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8366760" y="4023360"/>
            <a:ext cx="3017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150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三十年之后，样本与假设都开始失效。数字需要定期重算。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822960" y="6455664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06D6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财富自由指南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4114800" y="6455664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706D6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历史 / 假设数据，仅作演示，不构成投资建议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10241280" y="6455664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706D6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 / 16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700000">
            <a:off x="822960" y="649224"/>
            <a:ext cx="82296" cy="82296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3" name="Text 1"/>
          <p:cNvSpPr/>
          <p:nvPr/>
        </p:nvSpPr>
        <p:spPr>
          <a:xfrm>
            <a:off x="1024128" y="5029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9A833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STEP 02 · THE ROADMAP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22960" y="896112"/>
            <a:ext cx="8778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三个阶段：一条可以对照的路线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9784080" y="256032"/>
            <a:ext cx="1600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800" dirty="0">
                <a:solidFill>
                  <a:srgbClr val="2A231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06</a:t>
            </a:r>
            <a:endParaRPr lang="en-US" sz="8800" dirty="0"/>
          </a:p>
        </p:txBody>
      </p:sp>
      <p:sp>
        <p:nvSpPr>
          <p:cNvPr id="6" name="Shape 4"/>
          <p:cNvSpPr/>
          <p:nvPr/>
        </p:nvSpPr>
        <p:spPr>
          <a:xfrm>
            <a:off x="1188720" y="3063240"/>
            <a:ext cx="9811512" cy="0"/>
          </a:xfrm>
          <a:prstGeom prst="line">
            <a:avLst/>
          </a:prstGeom>
          <a:noFill/>
          <a:ln w="9525">
            <a:solidFill>
              <a:srgbClr val="3A331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rot="2700000">
            <a:off x="2624328" y="2990088"/>
            <a:ext cx="146304" cy="146304"/>
          </a:xfrm>
          <a:prstGeom prst="rect">
            <a:avLst/>
          </a:prstGeom>
          <a:solidFill>
            <a:srgbClr val="C9A227"/>
          </a:solidFill>
          <a:ln w="9525">
            <a:solidFill>
              <a:srgbClr val="C9A22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51560" y="2395728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spc="200" kern="0" dirty="0">
                <a:solidFill>
                  <a:srgbClr val="9A833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STAGE 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1051560" y="3401568"/>
            <a:ext cx="3291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筑基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1051560" y="3968496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建立可查可控的现金流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1051560" y="4370832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A833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应急储备 ≥ 6 个月支出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 rot="2700000">
            <a:off x="6016752" y="2990088"/>
            <a:ext cx="146304" cy="146304"/>
          </a:xfrm>
          <a:prstGeom prst="rect">
            <a:avLst/>
          </a:prstGeom>
          <a:solidFill>
            <a:srgbClr val="C9A227"/>
          </a:solidFill>
          <a:ln w="9525">
            <a:solidFill>
              <a:srgbClr val="C9A22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443984" y="2395728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spc="200" kern="0" dirty="0">
                <a:solidFill>
                  <a:srgbClr val="9A833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STAGE Ⅱ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4443984" y="3401568"/>
            <a:ext cx="3291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加速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4443984" y="3968496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从时间收入到资产收入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4443984" y="4370832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A833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被动收入 ≥ 生活支出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 rot="2700000">
            <a:off x="9418320" y="2990088"/>
            <a:ext cx="146304" cy="146304"/>
          </a:xfrm>
          <a:prstGeom prst="rect">
            <a:avLst/>
          </a:prstGeom>
          <a:solidFill>
            <a:srgbClr val="C9A227"/>
          </a:solidFill>
          <a:ln w="9525">
            <a:solidFill>
              <a:srgbClr val="C9A22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845552" y="2395728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spc="200" kern="0" dirty="0">
                <a:solidFill>
                  <a:srgbClr val="9A833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STAGE Ⅲ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7845552" y="3401568"/>
            <a:ext cx="3291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自由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7845552" y="3968496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让资产收入覆盖理想支出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7845552" y="4370832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A833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被动收入 ≥ 理想支出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822960" y="5349240"/>
            <a:ext cx="105430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每个阶段只做一件事：指标达标，再进入下一阶段。</a:t>
            </a:r>
            <a:endParaRPr lang="en-US" sz="1350" dirty="0"/>
          </a:p>
        </p:txBody>
      </p:sp>
      <p:sp>
        <p:nvSpPr>
          <p:cNvPr id="23" name="Text 21"/>
          <p:cNvSpPr/>
          <p:nvPr/>
        </p:nvSpPr>
        <p:spPr>
          <a:xfrm>
            <a:off x="822960" y="6455664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06D6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财富自由指南</a:t>
            </a:r>
            <a:endParaRPr lang="en-US" sz="850" dirty="0"/>
          </a:p>
        </p:txBody>
      </p:sp>
      <p:sp>
        <p:nvSpPr>
          <p:cNvPr id="24" name="Text 22"/>
          <p:cNvSpPr/>
          <p:nvPr/>
        </p:nvSpPr>
        <p:spPr>
          <a:xfrm>
            <a:off x="10241280" y="6455664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706D6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06 / 16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700000">
            <a:off x="822960" y="649224"/>
            <a:ext cx="82296" cy="82296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3" name="Text 1"/>
          <p:cNvSpPr/>
          <p:nvPr/>
        </p:nvSpPr>
        <p:spPr>
          <a:xfrm>
            <a:off x="1024128" y="5029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9A833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STAGE Ⅰ · 筑基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22960" y="896112"/>
            <a:ext cx="8778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筑基：建立可查可控的现金流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9784080" y="256032"/>
            <a:ext cx="1600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800" dirty="0">
                <a:solidFill>
                  <a:srgbClr val="2A231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07</a:t>
            </a:r>
            <a:endParaRPr lang="en-US" sz="8800" dirty="0"/>
          </a:p>
        </p:txBody>
      </p:sp>
      <p:sp>
        <p:nvSpPr>
          <p:cNvPr id="6" name="Text 4"/>
          <p:cNvSpPr/>
          <p:nvPr/>
        </p:nvSpPr>
        <p:spPr>
          <a:xfrm>
            <a:off x="822960" y="2148840"/>
            <a:ext cx="1051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200" kern="0" dirty="0">
                <a:solidFill>
                  <a:srgbClr val="9A833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822960" y="2459736"/>
            <a:ext cx="5760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记账</a:t>
            </a:r>
            <a:endParaRPr lang="en-US" sz="1650" dirty="0"/>
          </a:p>
        </p:txBody>
      </p:sp>
      <p:sp>
        <p:nvSpPr>
          <p:cNvPr id="8" name="Text 6"/>
          <p:cNvSpPr/>
          <p:nvPr/>
        </p:nvSpPr>
        <p:spPr>
          <a:xfrm>
            <a:off x="822960" y="2880360"/>
            <a:ext cx="5760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让每一笔支出可查、可控，看清钱的去向。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822960" y="3291840"/>
            <a:ext cx="5760720" cy="0"/>
          </a:xfrm>
          <a:prstGeom prst="line">
            <a:avLst/>
          </a:prstGeom>
          <a:noFill/>
          <a:ln w="9525">
            <a:solidFill>
              <a:srgbClr val="3A331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2960" y="3520440"/>
            <a:ext cx="1051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200" kern="0" dirty="0">
                <a:solidFill>
                  <a:srgbClr val="9A833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822960" y="3831336"/>
            <a:ext cx="5760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应急资金</a:t>
            </a:r>
            <a:endParaRPr lang="en-US" sz="1650" dirty="0"/>
          </a:p>
        </p:txBody>
      </p:sp>
      <p:sp>
        <p:nvSpPr>
          <p:cNvPr id="12" name="Text 10"/>
          <p:cNvSpPr/>
          <p:nvPr/>
        </p:nvSpPr>
        <p:spPr>
          <a:xfrm>
            <a:off x="822960" y="4251960"/>
            <a:ext cx="5760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三到六个月的支出，守住生活的底线。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822960" y="4663440"/>
            <a:ext cx="5760720" cy="0"/>
          </a:xfrm>
          <a:prstGeom prst="line">
            <a:avLst/>
          </a:prstGeom>
          <a:noFill/>
          <a:ln w="9525">
            <a:solidFill>
              <a:srgbClr val="3A331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4892040"/>
            <a:ext cx="1051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200" kern="0" dirty="0">
                <a:solidFill>
                  <a:srgbClr val="9A833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822960" y="5202936"/>
            <a:ext cx="5760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储蓄率</a:t>
            </a:r>
            <a:endParaRPr lang="en-US" sz="1650" dirty="0"/>
          </a:p>
        </p:txBody>
      </p:sp>
      <p:sp>
        <p:nvSpPr>
          <p:cNvPr id="16" name="Text 14"/>
          <p:cNvSpPr/>
          <p:nvPr/>
        </p:nvSpPr>
        <p:spPr>
          <a:xfrm>
            <a:off x="822960" y="5623560"/>
            <a:ext cx="5760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在底线之上逐步提高，为加速攒下本钱。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7269480" y="1965960"/>
            <a:ext cx="4096512" cy="4069080"/>
          </a:xfrm>
          <a:prstGeom prst="rect">
            <a:avLst/>
          </a:prstGeom>
          <a:solidFill>
            <a:srgbClr val="0A0A0A"/>
          </a:solidFill>
          <a:ln w="9525">
            <a:solidFill>
              <a:srgbClr val="3A331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635240" y="233172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9A833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KEY METRIC · 关键指标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7635240" y="2697480"/>
            <a:ext cx="3474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C9A2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≥ 6 个月</a:t>
            </a:r>
            <a:endParaRPr lang="en-US" sz="4000" dirty="0"/>
          </a:p>
        </p:txBody>
      </p:sp>
      <p:sp>
        <p:nvSpPr>
          <p:cNvPr id="20" name="Text 18"/>
          <p:cNvSpPr/>
          <p:nvPr/>
        </p:nvSpPr>
        <p:spPr>
          <a:xfrm>
            <a:off x="7635240" y="3474720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应急储备 ÷ 月支出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7635240" y="3977640"/>
            <a:ext cx="3364992" cy="0"/>
          </a:xfrm>
          <a:prstGeom prst="line">
            <a:avLst/>
          </a:prstGeom>
          <a:noFill/>
          <a:ln w="9525">
            <a:solidFill>
              <a:srgbClr val="3A331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635240" y="418795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9A833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WHY · 为什么是它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635240" y="4517136"/>
            <a:ext cx="3429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它决定你敢不敢换工作、敢不敢试错，是后面所有动作的安全垫。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822960" y="6455664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06D6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财富自由指南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10241280" y="6455664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706D6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07 / 16</a:t>
            </a:r>
            <a:endParaRPr lang="en-US" sz="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700000">
            <a:off x="822960" y="649224"/>
            <a:ext cx="82296" cy="82296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3" name="Text 1"/>
          <p:cNvSpPr/>
          <p:nvPr/>
        </p:nvSpPr>
        <p:spPr>
          <a:xfrm>
            <a:off x="1024128" y="5029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9A833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STAGE Ⅱ · 加速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22960" y="896112"/>
            <a:ext cx="8778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加速：突破一份时间只能卖一次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9784080" y="256032"/>
            <a:ext cx="1600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800" dirty="0">
                <a:solidFill>
                  <a:srgbClr val="2A231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08</a:t>
            </a:r>
            <a:endParaRPr lang="en-US" sz="8800" dirty="0"/>
          </a:p>
        </p:txBody>
      </p:sp>
      <p:sp>
        <p:nvSpPr>
          <p:cNvPr id="6" name="Text 4"/>
          <p:cNvSpPr/>
          <p:nvPr/>
        </p:nvSpPr>
        <p:spPr>
          <a:xfrm>
            <a:off x="822960" y="1783080"/>
            <a:ext cx="10515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这是靠时间换钱的天然上限。想突破它，就把技能和经验变成能复制的东西。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822960" y="2331720"/>
            <a:ext cx="3026664" cy="1051560"/>
          </a:xfrm>
          <a:prstGeom prst="rect">
            <a:avLst/>
          </a:prstGeom>
          <a:solidFill>
            <a:srgbClr val="0A0A0A"/>
          </a:solidFill>
          <a:ln w="9525">
            <a:solidFill>
              <a:srgbClr val="3A331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2487168"/>
            <a:ext cx="30266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技能 + 经验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822960" y="2889504"/>
            <a:ext cx="30266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你的原材料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3849624" y="2633472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→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4581144" y="2331720"/>
            <a:ext cx="3026664" cy="1051560"/>
          </a:xfrm>
          <a:prstGeom prst="rect">
            <a:avLst/>
          </a:prstGeom>
          <a:solidFill>
            <a:srgbClr val="0A0A0A"/>
          </a:solidFill>
          <a:ln w="9525">
            <a:solidFill>
              <a:srgbClr val="3A331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81144" y="2487168"/>
            <a:ext cx="30266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可复制的产物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4581144" y="2889504"/>
            <a:ext cx="30266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做一次，卖无数次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607808" y="2633472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→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8339328" y="2331720"/>
            <a:ext cx="3026664" cy="1051560"/>
          </a:xfrm>
          <a:prstGeom prst="rect">
            <a:avLst/>
          </a:prstGeom>
          <a:solidFill>
            <a:srgbClr val="0A0A0A"/>
          </a:solidFill>
          <a:ln w="9525">
            <a:solidFill>
              <a:srgbClr val="3A331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339328" y="2487168"/>
            <a:ext cx="30266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被无数人使用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8339328" y="2889504"/>
            <a:ext cx="30266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多卖一份几乎零成本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822960" y="37947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9A833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EXAMPLES · 例如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822960" y="4133088"/>
            <a:ext cx="339242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表达型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822960" y="4498848"/>
            <a:ext cx="33924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文章 · 视频 · 课程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4398264" y="4133088"/>
            <a:ext cx="339242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技术型</a:t>
            </a:r>
            <a:endParaRPr lang="en-US" sz="1450" dirty="0"/>
          </a:p>
        </p:txBody>
      </p:sp>
      <p:sp>
        <p:nvSpPr>
          <p:cNvPr id="22" name="Text 20"/>
          <p:cNvSpPr/>
          <p:nvPr/>
        </p:nvSpPr>
        <p:spPr>
          <a:xfrm>
            <a:off x="4398264" y="4498848"/>
            <a:ext cx="33924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软件 · 小工具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7973568" y="4133088"/>
            <a:ext cx="339242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复合型</a:t>
            </a:r>
            <a:endParaRPr lang="en-US" sz="1450" dirty="0"/>
          </a:p>
        </p:txBody>
      </p:sp>
      <p:sp>
        <p:nvSpPr>
          <p:cNvPr id="24" name="Text 22"/>
          <p:cNvSpPr/>
          <p:nvPr/>
        </p:nvSpPr>
        <p:spPr>
          <a:xfrm>
            <a:off x="7973568" y="4498848"/>
            <a:ext cx="33924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内容 + 方法 ＝ 产品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822960" y="5212080"/>
            <a:ext cx="10543032" cy="0"/>
          </a:xfrm>
          <a:prstGeom prst="line">
            <a:avLst/>
          </a:prstGeom>
          <a:noFill/>
          <a:ln w="9525">
            <a:solidFill>
              <a:srgbClr val="3A3313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22960" y="5431536"/>
            <a:ext cx="7589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同时，把赚到的钱持续变成能自动生钱的资产</a:t>
            </a:r>
            <a:endParaRPr lang="en-US" sz="1450" dirty="0"/>
          </a:p>
        </p:txBody>
      </p:sp>
      <p:sp>
        <p:nvSpPr>
          <p:cNvPr id="27" name="Text 25"/>
          <p:cNvSpPr/>
          <p:nvPr/>
        </p:nvSpPr>
        <p:spPr>
          <a:xfrm>
            <a:off x="8595360" y="5431536"/>
            <a:ext cx="27706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5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被动收入 ≥ 生活支出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822960" y="6455664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06D6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财富自由指南</a:t>
            </a:r>
            <a:endParaRPr lang="en-US" sz="850" dirty="0"/>
          </a:p>
        </p:txBody>
      </p:sp>
      <p:sp>
        <p:nvSpPr>
          <p:cNvPr id="29" name="Text 27"/>
          <p:cNvSpPr/>
          <p:nvPr/>
        </p:nvSpPr>
        <p:spPr>
          <a:xfrm>
            <a:off x="10241280" y="6455664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706D6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08 / 16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700000">
            <a:off x="822960" y="649224"/>
            <a:ext cx="82296" cy="82296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3" name="Text 1"/>
          <p:cNvSpPr/>
          <p:nvPr/>
        </p:nvSpPr>
        <p:spPr>
          <a:xfrm>
            <a:off x="1024128" y="5029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9A833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STAGE Ⅲ · 自由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22960" y="896112"/>
            <a:ext cx="8778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自由：三个原则，长期坚持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9784080" y="256032"/>
            <a:ext cx="1600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800" dirty="0">
                <a:solidFill>
                  <a:srgbClr val="2A231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</a:t>
            </a:r>
            <a:endParaRPr lang="en-US" sz="8800" dirty="0"/>
          </a:p>
        </p:txBody>
      </p:sp>
      <p:sp>
        <p:nvSpPr>
          <p:cNvPr id="6" name="Text 4"/>
          <p:cNvSpPr/>
          <p:nvPr/>
        </p:nvSpPr>
        <p:spPr>
          <a:xfrm>
            <a:off x="822960" y="2240280"/>
            <a:ext cx="33924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9A833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822960" y="2971800"/>
            <a:ext cx="33924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分散</a:t>
            </a:r>
            <a:endParaRPr lang="en-US" sz="2300" dirty="0"/>
          </a:p>
        </p:txBody>
      </p:sp>
      <p:sp>
        <p:nvSpPr>
          <p:cNvPr id="8" name="Text 6"/>
          <p:cNvSpPr/>
          <p:nvPr/>
        </p:nvSpPr>
        <p:spPr>
          <a:xfrm>
            <a:off x="822960" y="3584448"/>
            <a:ext cx="3246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不押注任何单一资产，让单一错误无法致命。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4398264" y="2240280"/>
            <a:ext cx="33924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9A833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3000" dirty="0"/>
          </a:p>
        </p:txBody>
      </p:sp>
      <p:sp>
        <p:nvSpPr>
          <p:cNvPr id="10" name="Text 8"/>
          <p:cNvSpPr/>
          <p:nvPr/>
        </p:nvSpPr>
        <p:spPr>
          <a:xfrm>
            <a:off x="4398264" y="2971800"/>
            <a:ext cx="33924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低成本</a:t>
            </a:r>
            <a:endParaRPr lang="en-US" sz="2300" dirty="0"/>
          </a:p>
        </p:txBody>
      </p:sp>
      <p:sp>
        <p:nvSpPr>
          <p:cNvPr id="11" name="Text 9"/>
          <p:cNvSpPr/>
          <p:nvPr/>
        </p:nvSpPr>
        <p:spPr>
          <a:xfrm>
            <a:off x="4398264" y="3584448"/>
            <a:ext cx="3246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费用确定，收益未知，省下即赚到。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7973568" y="2240280"/>
            <a:ext cx="33924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9A833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3000" dirty="0"/>
          </a:p>
        </p:txBody>
      </p:sp>
      <p:sp>
        <p:nvSpPr>
          <p:cNvPr id="13" name="Text 11"/>
          <p:cNvSpPr/>
          <p:nvPr/>
        </p:nvSpPr>
        <p:spPr>
          <a:xfrm>
            <a:off x="7973568" y="2971800"/>
            <a:ext cx="33924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长期持有</a:t>
            </a:r>
            <a:endParaRPr lang="en-US" sz="2300" dirty="0"/>
          </a:p>
        </p:txBody>
      </p:sp>
      <p:sp>
        <p:nvSpPr>
          <p:cNvPr id="14" name="Text 12"/>
          <p:cNvSpPr/>
          <p:nvPr/>
        </p:nvSpPr>
        <p:spPr>
          <a:xfrm>
            <a:off x="7973568" y="3584448"/>
            <a:ext cx="3246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给复利完整的时间，中途离场者收不到结局。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822960" y="4892040"/>
            <a:ext cx="10543032" cy="0"/>
          </a:xfrm>
          <a:prstGeom prst="line">
            <a:avLst/>
          </a:prstGeom>
          <a:noFill/>
          <a:ln w="9525">
            <a:solidFill>
              <a:srgbClr val="3A331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2960" y="5212080"/>
            <a:ext cx="105430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C9A2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自由不是一个数字，而是实实在在的选择权。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822960" y="6455664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06D6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财富自由指南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10241280" y="6455664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706D6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 / 16</a:t>
            </a:r>
            <a:endParaRPr lang="en-US" sz="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700000">
            <a:off x="822960" y="649224"/>
            <a:ext cx="82296" cy="82296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3" name="Text 1"/>
          <p:cNvSpPr/>
          <p:nvPr/>
        </p:nvSpPr>
        <p:spPr>
          <a:xfrm>
            <a:off x="1024128" y="5029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9A833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STEP 03 · COMPOUNDING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22960" y="896112"/>
            <a:ext cx="8778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复利的形状：陡峭几乎全在最后几年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9784080" y="256032"/>
            <a:ext cx="1600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800" dirty="0">
                <a:solidFill>
                  <a:srgbClr val="2A231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</a:t>
            </a:r>
            <a:endParaRPr lang="en-US" sz="8800" dirty="0"/>
          </a:p>
        </p:txBody>
      </p:sp>
      <p:graphicFrame>
        <p:nvGraphicFramePr>
          <p:cNvPr id="6" name="Chart 0" descr=""/>
          <p:cNvGraphicFramePr/>
          <p:nvPr/>
        </p:nvGraphicFramePr>
        <p:xfrm>
          <a:off x="822960" y="1920240"/>
          <a:ext cx="6858000" cy="4114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 rot="2700000">
            <a:off x="8092440" y="2121408"/>
            <a:ext cx="91440" cy="91440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8" name="Text 5"/>
          <p:cNvSpPr/>
          <p:nvPr/>
        </p:nvSpPr>
        <p:spPr>
          <a:xfrm>
            <a:off x="8330184" y="1965960"/>
            <a:ext cx="30358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C9A2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 万</a:t>
            </a:r>
            <a:endParaRPr lang="en-US" sz="3600" dirty="0"/>
          </a:p>
        </p:txBody>
      </p:sp>
      <p:sp>
        <p:nvSpPr>
          <p:cNvPr id="9" name="Text 6"/>
          <p:cNvSpPr/>
          <p:nvPr/>
        </p:nvSpPr>
        <p:spPr>
          <a:xfrm>
            <a:off x="8330184" y="2651760"/>
            <a:ext cx="30358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30 年组合价值 · 年化 6%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8092440" y="3127248"/>
            <a:ext cx="3108960" cy="0"/>
          </a:xfrm>
          <a:prstGeom prst="line">
            <a:avLst/>
          </a:prstGeom>
          <a:noFill/>
          <a:ln w="9525">
            <a:solidFill>
              <a:srgbClr val="3A3313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 rot="2700000">
            <a:off x="8092440" y="3429000"/>
            <a:ext cx="91440" cy="91440"/>
          </a:xfrm>
          <a:prstGeom prst="rect">
            <a:avLst/>
          </a:prstGeom>
          <a:solidFill>
            <a:srgbClr val="6E6A61"/>
          </a:solidFill>
          <a:ln/>
        </p:spPr>
      </p:sp>
      <p:sp>
        <p:nvSpPr>
          <p:cNvPr id="12" name="Text 9"/>
          <p:cNvSpPr/>
          <p:nvPr/>
        </p:nvSpPr>
        <p:spPr>
          <a:xfrm>
            <a:off x="8330184" y="3273552"/>
            <a:ext cx="30358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72 万</a:t>
            </a:r>
            <a:endParaRPr lang="en-US" sz="2600" dirty="0"/>
          </a:p>
        </p:txBody>
      </p:sp>
      <p:sp>
        <p:nvSpPr>
          <p:cNvPr id="13" name="Text 10"/>
          <p:cNvSpPr/>
          <p:nvPr/>
        </p:nvSpPr>
        <p:spPr>
          <a:xfrm>
            <a:off x="8330184" y="3803904"/>
            <a:ext cx="30358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累计投入本金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8092440" y="4224528"/>
            <a:ext cx="3108960" cy="0"/>
          </a:xfrm>
          <a:prstGeom prst="line">
            <a:avLst/>
          </a:prstGeom>
          <a:noFill/>
          <a:ln w="9525">
            <a:solidFill>
              <a:srgbClr val="3A3313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330184" y="4370832"/>
            <a:ext cx="30358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699 万</a:t>
            </a:r>
            <a:endParaRPr lang="en-US" sz="2600" dirty="0"/>
          </a:p>
        </p:txBody>
      </p:sp>
      <p:sp>
        <p:nvSpPr>
          <p:cNvPr id="16" name="Text 13"/>
          <p:cNvSpPr/>
          <p:nvPr/>
        </p:nvSpPr>
        <p:spPr>
          <a:xfrm>
            <a:off x="8330184" y="4901184"/>
            <a:ext cx="30358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若年化 12%，同一笔定投</a:t>
            </a:r>
            <a:endParaRPr lang="en-US" sz="1150" dirty="0"/>
          </a:p>
        </p:txBody>
      </p:sp>
      <p:sp>
        <p:nvSpPr>
          <p:cNvPr id="17" name="Text 14"/>
          <p:cNvSpPr/>
          <p:nvPr/>
        </p:nvSpPr>
        <p:spPr>
          <a:xfrm>
            <a:off x="8330184" y="5349240"/>
            <a:ext cx="2926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100" dirty="0">
                <a:solidFill>
                  <a:srgbClr val="9A83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金线与灰线之间的面积，就是时间替你工作的部分。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822960" y="6455664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06D6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财富自由指南</a:t>
            </a:r>
            <a:endParaRPr lang="en-US" sz="850" dirty="0"/>
          </a:p>
        </p:txBody>
      </p:sp>
      <p:sp>
        <p:nvSpPr>
          <p:cNvPr id="19" name="Text 16"/>
          <p:cNvSpPr/>
          <p:nvPr/>
        </p:nvSpPr>
        <p:spPr>
          <a:xfrm>
            <a:off x="4114800" y="6455664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706D6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假设每月定投 2,000 元 · 仅作演示，不构成投资建议</a:t>
            </a:r>
            <a:endParaRPr lang="en-US" sz="850" dirty="0"/>
          </a:p>
        </p:txBody>
      </p:sp>
      <p:sp>
        <p:nvSpPr>
          <p:cNvPr id="20" name="Text 17"/>
          <p:cNvSpPr/>
          <p:nvPr/>
        </p:nvSpPr>
        <p:spPr>
          <a:xfrm>
            <a:off x="10241280" y="6455664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706D6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 / 16</a:t>
            </a:r>
            <a:endParaRPr lang="en-US" sz="8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700000">
            <a:off x="822960" y="649224"/>
            <a:ext cx="82296" cy="82296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3" name="Text 1"/>
          <p:cNvSpPr/>
          <p:nvPr/>
        </p:nvSpPr>
        <p:spPr>
          <a:xfrm>
            <a:off x="1024128" y="5029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9A833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STEP 04 · LEVERAGE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22960" y="896112"/>
            <a:ext cx="8778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三种杠杆：选一种做到极致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9784080" y="256032"/>
            <a:ext cx="1600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800" dirty="0">
                <a:solidFill>
                  <a:srgbClr val="2A231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</a:t>
            </a:r>
            <a:endParaRPr lang="en-US" sz="8800" dirty="0"/>
          </a:p>
        </p:txBody>
      </p:sp>
      <p:sp>
        <p:nvSpPr>
          <p:cNvPr id="6" name="Shape 4"/>
          <p:cNvSpPr/>
          <p:nvPr/>
        </p:nvSpPr>
        <p:spPr>
          <a:xfrm>
            <a:off x="822960" y="1920240"/>
            <a:ext cx="3392424" cy="4160520"/>
          </a:xfrm>
          <a:prstGeom prst="rect">
            <a:avLst/>
          </a:prstGeom>
          <a:solidFill>
            <a:srgbClr val="0A0A0A"/>
          </a:solidFill>
          <a:ln w="9525">
            <a:solidFill>
              <a:srgbClr val="3A331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43000" y="22860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9A833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CAPITAL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1143000" y="2633472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资本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143000" y="3218688"/>
            <a:ext cx="2788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最古老的杠杆，资本不睡觉。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143000" y="397764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706D6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MULTIPLIER · 放大倍数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1143000" y="4261104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C9A2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25 倍起步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1143000" y="4864608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706D6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COST · 代价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1143000" y="5148072"/>
            <a:ext cx="2788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需要本金，和穿越熊市的耐心。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398264" y="1920240"/>
            <a:ext cx="3392424" cy="4160520"/>
          </a:xfrm>
          <a:prstGeom prst="rect">
            <a:avLst/>
          </a:prstGeom>
          <a:solidFill>
            <a:srgbClr val="0A0A0A"/>
          </a:solidFill>
          <a:ln w="9525">
            <a:solidFill>
              <a:srgbClr val="3A331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718304" y="22860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9A833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SKILL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4718304" y="2633472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技能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4718304" y="3218688"/>
            <a:ext cx="2788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一次学会，反复出售。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18304" y="397764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706D6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MULTIPLIER · 放大倍数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4718304" y="4261104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C9A2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 – 100 倍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4718304" y="4864608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706D6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COST · 代价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4718304" y="5148072"/>
            <a:ext cx="2788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需要把技能打磨到头部水平。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7973568" y="1920240"/>
            <a:ext cx="3392424" cy="4160520"/>
          </a:xfrm>
          <a:prstGeom prst="rect">
            <a:avLst/>
          </a:prstGeom>
          <a:solidFill>
            <a:srgbClr val="0A0A0A"/>
          </a:solidFill>
          <a:ln w="9525">
            <a:solidFill>
              <a:srgbClr val="3A3313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293608" y="22860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9A833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INFLUENCE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8293608" y="2633472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影响力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8293608" y="3218688"/>
            <a:ext cx="2788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最难积累，也最不会被夺走。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8293608" y="397764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706D6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MULTIPLIER · 放大倍数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8293608" y="4261104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C9A2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不可限量</a:t>
            </a:r>
            <a:endParaRPr lang="en-US" sz="1900" dirty="0"/>
          </a:p>
        </p:txBody>
      </p:sp>
      <p:sp>
        <p:nvSpPr>
          <p:cNvPr id="28" name="Text 26"/>
          <p:cNvSpPr/>
          <p:nvPr/>
        </p:nvSpPr>
        <p:spPr>
          <a:xfrm>
            <a:off x="8293608" y="4864608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706D6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COST · 代价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8293608" y="5148072"/>
            <a:ext cx="2788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需要长期一致的公开输出。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822960" y="6455664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06D6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财富自由指南</a:t>
            </a:r>
            <a:endParaRPr lang="en-US" sz="850" dirty="0"/>
          </a:p>
        </p:txBody>
      </p:sp>
      <p:sp>
        <p:nvSpPr>
          <p:cNvPr id="31" name="Text 29"/>
          <p:cNvSpPr/>
          <p:nvPr/>
        </p:nvSpPr>
        <p:spPr>
          <a:xfrm>
            <a:off x="10241280" y="6455664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706D6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 / 16</a:t>
            </a:r>
            <a:endParaRPr lang="en-US" sz="8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700000">
            <a:off x="822960" y="649224"/>
            <a:ext cx="82296" cy="82296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3" name="Text 1"/>
          <p:cNvSpPr/>
          <p:nvPr/>
        </p:nvSpPr>
        <p:spPr>
          <a:xfrm>
            <a:off x="1024128" y="5029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9A833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STEP 05 · SURVIVE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22960" y="896112"/>
            <a:ext cx="8778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在谈收益之前，先谈活下来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9784080" y="256032"/>
            <a:ext cx="1600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800" dirty="0">
                <a:solidFill>
                  <a:srgbClr val="2A231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</a:t>
            </a:r>
            <a:endParaRPr lang="en-US" sz="8800" dirty="0"/>
          </a:p>
        </p:txBody>
      </p:sp>
      <p:sp>
        <p:nvSpPr>
          <p:cNvPr id="6" name="Text 4"/>
          <p:cNvSpPr/>
          <p:nvPr/>
        </p:nvSpPr>
        <p:spPr>
          <a:xfrm>
            <a:off x="822960" y="2020824"/>
            <a:ext cx="1325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00" kern="0" dirty="0">
                <a:solidFill>
                  <a:srgbClr val="C0392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DANGER 01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2240280" y="196596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不要加杠杆去追逐确定的收益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2240280" y="2368296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杠杆不会放大正确，只会放大错误，而市场检验错误的方式是让你在最低点离场。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822960" y="2880360"/>
            <a:ext cx="10543032" cy="0"/>
          </a:xfrm>
          <a:prstGeom prst="line">
            <a:avLst/>
          </a:prstGeom>
          <a:noFill/>
          <a:ln w="9525">
            <a:solidFill>
              <a:srgbClr val="3A331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2960" y="3136392"/>
            <a:ext cx="1325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00" kern="0" dirty="0">
                <a:solidFill>
                  <a:srgbClr val="C0392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DANGER 02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2240280" y="3081528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不要相信稳定的高收益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2240280" y="3483864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年化超过 10% 还保本的承诺在数学上站不住；声称例外的人，赚的是你的本金。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822960" y="3995928"/>
            <a:ext cx="10543032" cy="0"/>
          </a:xfrm>
          <a:prstGeom prst="line">
            <a:avLst/>
          </a:prstGeom>
          <a:noFill/>
          <a:ln w="9525">
            <a:solidFill>
              <a:srgbClr val="3A331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4251960"/>
            <a:ext cx="1325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00" kern="0" dirty="0">
                <a:solidFill>
                  <a:srgbClr val="C0392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DANGER 03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2240280" y="4197096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不要把生活方式建立在收入峰值上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2240280" y="459943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固定的高额账单，不会陪你一起度过职业的周期与现金流的波动。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822960" y="5111496"/>
            <a:ext cx="10543032" cy="0"/>
          </a:xfrm>
          <a:prstGeom prst="line">
            <a:avLst/>
          </a:prstGeom>
          <a:noFill/>
          <a:ln w="9525">
            <a:solidFill>
              <a:srgbClr val="3A331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22960" y="5367528"/>
            <a:ext cx="1325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00" kern="0" dirty="0">
                <a:solidFill>
                  <a:srgbClr val="C0392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DANGER 04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2240280" y="5312664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不要在恐慌中卖出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2240280" y="571500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错过涨幅最大的十几个交易日，长期收益会腰斩；而那些日子几乎都出现在最恐慌的时候。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22960" y="6455664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06D6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财富自由指南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10241280" y="6455664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706D6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 / 16</a:t>
            </a:r>
            <a:endParaRPr lang="en-US" sz="8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700000">
            <a:off x="822960" y="649224"/>
            <a:ext cx="82296" cy="82296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3" name="Text 1"/>
          <p:cNvSpPr/>
          <p:nvPr/>
        </p:nvSpPr>
        <p:spPr>
          <a:xfrm>
            <a:off x="1024128" y="5029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9A833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STEP 05 · SURVIVE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22960" y="896112"/>
            <a:ext cx="8778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误区速判：六组常见的想当然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9784080" y="256032"/>
            <a:ext cx="1600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800" dirty="0">
                <a:solidFill>
                  <a:srgbClr val="2A231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</a:t>
            </a:r>
            <a:endParaRPr lang="en-US" sz="8800" dirty="0"/>
          </a:p>
        </p:txBody>
      </p:sp>
      <p:sp>
        <p:nvSpPr>
          <p:cNvPr id="6" name="Text 4"/>
          <p:cNvSpPr/>
          <p:nvPr/>
        </p:nvSpPr>
        <p:spPr>
          <a:xfrm>
            <a:off x="822960" y="210312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0392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✗  </a:t>
            </a:r>
            <a:pPr indent="0" marL="0">
              <a:buNone/>
            </a:pPr>
            <a:r>
              <a:rPr lang="en-US" sz="1500" b="1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有钱人才需要理财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152144" y="2514600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✓  </a:t>
            </a:r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储蓄率比本金更早起作用，起步不需要大钱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822960" y="3273552"/>
            <a:ext cx="4937760" cy="0"/>
          </a:xfrm>
          <a:prstGeom prst="line">
            <a:avLst/>
          </a:prstGeom>
          <a:noFill/>
          <a:ln w="9525">
            <a:solidFill>
              <a:srgbClr val="3A331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347472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0392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✗  </a:t>
            </a:r>
            <a:pPr indent="0" marL="0">
              <a:buNone/>
            </a:pPr>
            <a:r>
              <a:rPr lang="en-US" sz="1500" b="1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理财就是炒股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1152144" y="3886200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✓  </a:t>
            </a:r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记账、应急资金、低成本指数资产，都算理财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822960" y="4645152"/>
            <a:ext cx="4937760" cy="0"/>
          </a:xfrm>
          <a:prstGeom prst="line">
            <a:avLst/>
          </a:prstGeom>
          <a:noFill/>
          <a:ln w="9525">
            <a:solidFill>
              <a:srgbClr val="3A331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2960" y="484632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0392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✗  </a:t>
            </a:r>
            <a:pPr indent="0" marL="0">
              <a:buNone/>
            </a:pPr>
            <a:r>
              <a:rPr lang="en-US" sz="1500" b="1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收入高就不用记账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1152144" y="5257800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✓  </a:t>
            </a:r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支出会随收入膨胀，高收入一样可能月光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6355080" y="210312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0392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✗  </a:t>
            </a:r>
            <a:pPr indent="0" marL="0">
              <a:buNone/>
            </a:pPr>
            <a:r>
              <a:rPr lang="en-US" sz="1500" b="1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等有钱了再投资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6684264" y="2514600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✓  </a:t>
            </a:r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时间是复利唯一的原料，越早开始越便宜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355080" y="3273552"/>
            <a:ext cx="4937760" cy="0"/>
          </a:xfrm>
          <a:prstGeom prst="line">
            <a:avLst/>
          </a:prstGeom>
          <a:noFill/>
          <a:ln w="9525">
            <a:solidFill>
              <a:srgbClr val="3A331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355080" y="347472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0392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✗  </a:t>
            </a:r>
            <a:pPr indent="0" marL="0">
              <a:buNone/>
            </a:pPr>
            <a:r>
              <a:rPr lang="en-US" sz="1500" b="1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亏损了就全部卖出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6684264" y="3886200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✓  </a:t>
            </a:r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波动是入场费，离场才把浮亏变成真亏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6355080" y="4645152"/>
            <a:ext cx="4937760" cy="0"/>
          </a:xfrm>
          <a:prstGeom prst="line">
            <a:avLst/>
          </a:prstGeom>
          <a:noFill/>
          <a:ln w="9525">
            <a:solidFill>
              <a:srgbClr val="3A3313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355080" y="484632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0392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✗  </a:t>
            </a:r>
            <a:pPr indent="0" marL="0">
              <a:buNone/>
            </a:pPr>
            <a:r>
              <a:rPr lang="en-US" sz="1500" b="1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财富自由等于躺平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6684264" y="5257800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✓  </a:t>
            </a:r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它只是把「必须工作」变成「可以选择」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822960" y="6455664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06D6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财富自由指南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10241280" y="6455664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706D6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 / 16</a:t>
            </a:r>
            <a:endParaRPr lang="en-US" sz="8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700000">
            <a:off x="822960" y="649224"/>
            <a:ext cx="82296" cy="82296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3" name="Text 1"/>
          <p:cNvSpPr/>
          <p:nvPr/>
        </p:nvSpPr>
        <p:spPr>
          <a:xfrm>
            <a:off x="1024128" y="5029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9A833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STEP 06 · ACTION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22960" y="896112"/>
            <a:ext cx="8778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起步清单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9784080" y="256032"/>
            <a:ext cx="1600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800" dirty="0">
                <a:solidFill>
                  <a:srgbClr val="2A231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14</a:t>
            </a:r>
            <a:endParaRPr lang="en-US" sz="8800" dirty="0"/>
          </a:p>
        </p:txBody>
      </p:sp>
      <p:sp>
        <p:nvSpPr>
          <p:cNvPr id="6" name="Text 4"/>
          <p:cNvSpPr/>
          <p:nvPr/>
        </p:nvSpPr>
        <p:spPr>
          <a:xfrm>
            <a:off x="822960" y="2331720"/>
            <a:ext cx="24505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9A833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22960" y="2697480"/>
            <a:ext cx="24505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记账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822960" y="3200400"/>
            <a:ext cx="2377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记录每一笔支出，让钱可查可控。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822960" y="4059936"/>
            <a:ext cx="2377440" cy="0"/>
          </a:xfrm>
          <a:prstGeom prst="line">
            <a:avLst/>
          </a:prstGeom>
          <a:noFill/>
          <a:ln w="9525">
            <a:solidFill>
              <a:srgbClr val="3A331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2960" y="4206240"/>
            <a:ext cx="2377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100" b="1" dirty="0">
                <a:solidFill>
                  <a:srgbClr val="C9A2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动作  </a:t>
            </a:r>
            <a:pPr indent="0" marL="0">
              <a:lnSpc>
                <a:spcPts val="1800"/>
              </a:lnSpc>
              <a:buNone/>
            </a:pPr>
            <a:r>
              <a:rPr lang="en-US" sz="1150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今天就装上记账工具。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3520440" y="2331720"/>
            <a:ext cx="24505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9A833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520440" y="2697480"/>
            <a:ext cx="24505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算出你的数字</a:t>
            </a:r>
            <a:endParaRPr lang="en-US" sz="1850" dirty="0"/>
          </a:p>
        </p:txBody>
      </p:sp>
      <p:sp>
        <p:nvSpPr>
          <p:cNvPr id="13" name="Text 11"/>
          <p:cNvSpPr/>
          <p:nvPr/>
        </p:nvSpPr>
        <p:spPr>
          <a:xfrm>
            <a:off x="3520440" y="3200400"/>
            <a:ext cx="2377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年支出 × 25，就是你的目标金额。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20440" y="4059936"/>
            <a:ext cx="2377440" cy="0"/>
          </a:xfrm>
          <a:prstGeom prst="line">
            <a:avLst/>
          </a:prstGeom>
          <a:noFill/>
          <a:ln w="9525">
            <a:solidFill>
              <a:srgbClr val="3A331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20440" y="4206240"/>
            <a:ext cx="2377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100" b="1" dirty="0">
                <a:solidFill>
                  <a:srgbClr val="C9A2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动作  </a:t>
            </a:r>
            <a:pPr indent="0" marL="0">
              <a:lnSpc>
                <a:spcPts val="1800"/>
              </a:lnSpc>
              <a:buNone/>
            </a:pPr>
            <a:r>
              <a:rPr lang="en-US" sz="1150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写下数字，贴出来。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6217920" y="2331720"/>
            <a:ext cx="24505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9A833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6217920" y="2697480"/>
            <a:ext cx="24505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应急资金</a:t>
            </a:r>
            <a:endParaRPr lang="en-US" sz="1850" dirty="0"/>
          </a:p>
        </p:txBody>
      </p:sp>
      <p:sp>
        <p:nvSpPr>
          <p:cNvPr id="18" name="Text 16"/>
          <p:cNvSpPr/>
          <p:nvPr/>
        </p:nvSpPr>
        <p:spPr>
          <a:xfrm>
            <a:off x="6217920" y="3200400"/>
            <a:ext cx="2377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开一个独立账户，作为生活底线。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217920" y="4059936"/>
            <a:ext cx="2377440" cy="0"/>
          </a:xfrm>
          <a:prstGeom prst="line">
            <a:avLst/>
          </a:prstGeom>
          <a:noFill/>
          <a:ln w="9525">
            <a:solidFill>
              <a:srgbClr val="3A3313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217920" y="4206240"/>
            <a:ext cx="2377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100" b="1" dirty="0">
                <a:solidFill>
                  <a:srgbClr val="C9A2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动作  </a:t>
            </a:r>
            <a:pPr indent="0" marL="0">
              <a:lnSpc>
                <a:spcPts val="1800"/>
              </a:lnSpc>
              <a:buNone/>
            </a:pPr>
            <a:r>
              <a:rPr lang="en-US" sz="1150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存入第一笔，金额不限。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8915400" y="2331720"/>
            <a:ext cx="24505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9A833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8915400" y="2697480"/>
            <a:ext cx="24505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储蓄率</a:t>
            </a:r>
            <a:endParaRPr lang="en-US" sz="1850" dirty="0"/>
          </a:p>
        </p:txBody>
      </p:sp>
      <p:sp>
        <p:nvSpPr>
          <p:cNvPr id="23" name="Text 21"/>
          <p:cNvSpPr/>
          <p:nvPr/>
        </p:nvSpPr>
        <p:spPr>
          <a:xfrm>
            <a:off x="8915400" y="3200400"/>
            <a:ext cx="2377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让储蓄自动发生，不靠意志力。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8915400" y="4059936"/>
            <a:ext cx="2377440" cy="0"/>
          </a:xfrm>
          <a:prstGeom prst="line">
            <a:avLst/>
          </a:prstGeom>
          <a:noFill/>
          <a:ln w="9525">
            <a:solidFill>
              <a:srgbClr val="3A3313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915400" y="4206240"/>
            <a:ext cx="2377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100" b="1" dirty="0">
                <a:solidFill>
                  <a:srgbClr val="C9A2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动作  </a:t>
            </a:r>
            <a:pPr indent="0" marL="0">
              <a:lnSpc>
                <a:spcPts val="1800"/>
              </a:lnSpc>
              <a:buNone/>
            </a:pPr>
            <a:r>
              <a:rPr lang="en-US" sz="1150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发薪日自动转出 10%。</a:t>
            </a:r>
            <a:endParaRPr lang="en-US" sz="1150" dirty="0"/>
          </a:p>
        </p:txBody>
      </p:sp>
      <p:sp>
        <p:nvSpPr>
          <p:cNvPr id="26" name="Text 24"/>
          <p:cNvSpPr/>
          <p:nvPr/>
        </p:nvSpPr>
        <p:spPr>
          <a:xfrm>
            <a:off x="822960" y="5577840"/>
            <a:ext cx="105430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完成清单之后，你就有了记账习惯、一个数字、一个应急账户和一个自动储蓄机制。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822960" y="6455664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06D6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财富自由指南</a:t>
            </a:r>
            <a:endParaRPr lang="en-US" sz="850" dirty="0"/>
          </a:p>
        </p:txBody>
      </p:sp>
      <p:sp>
        <p:nvSpPr>
          <p:cNvPr id="28" name="Text 26"/>
          <p:cNvSpPr/>
          <p:nvPr/>
        </p:nvSpPr>
        <p:spPr>
          <a:xfrm>
            <a:off x="10241280" y="6455664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706D6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14 / 16</a:t>
            </a:r>
            <a:endParaRPr lang="en-US" sz="8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700000">
            <a:off x="822960" y="649224"/>
            <a:ext cx="82296" cy="82296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3" name="Text 1"/>
          <p:cNvSpPr/>
          <p:nvPr/>
        </p:nvSpPr>
        <p:spPr>
          <a:xfrm>
            <a:off x="1024128" y="5029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9A833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CHEAT SHEET · 一页总结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9784080" y="256032"/>
            <a:ext cx="1600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800" dirty="0">
                <a:solidFill>
                  <a:srgbClr val="2A231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</a:t>
            </a:r>
            <a:endParaRPr lang="en-US" sz="8800" dirty="0"/>
          </a:p>
        </p:txBody>
      </p:sp>
      <p:sp>
        <p:nvSpPr>
          <p:cNvPr id="5" name="Shape 3"/>
          <p:cNvSpPr/>
          <p:nvPr/>
        </p:nvSpPr>
        <p:spPr>
          <a:xfrm>
            <a:off x="822960" y="1600200"/>
            <a:ext cx="10543032" cy="4617720"/>
          </a:xfrm>
          <a:prstGeom prst="rect">
            <a:avLst/>
          </a:prstGeom>
          <a:solidFill>
            <a:srgbClr val="0A0A0A"/>
          </a:solidFill>
          <a:ln w="9525">
            <a:solidFill>
              <a:srgbClr val="3A331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88720" y="182880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spc="200" kern="0" dirty="0">
                <a:solidFill>
                  <a:srgbClr val="9A833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建议保存此页 · SCREENSHOT THIS PAGE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822960" y="2176272"/>
            <a:ext cx="1054303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财富自由 ＝ 被动收入 ≥ 理想支出</a:t>
            </a:r>
            <a:endParaRPr lang="en-US" sz="3000" dirty="0"/>
          </a:p>
        </p:txBody>
      </p:sp>
      <p:sp>
        <p:nvSpPr>
          <p:cNvPr id="8" name="Shape 6"/>
          <p:cNvSpPr/>
          <p:nvPr/>
        </p:nvSpPr>
        <p:spPr>
          <a:xfrm>
            <a:off x="1737360" y="3127248"/>
            <a:ext cx="8714232" cy="0"/>
          </a:xfrm>
          <a:prstGeom prst="line">
            <a:avLst/>
          </a:prstGeom>
          <a:noFill/>
          <a:ln w="9525">
            <a:solidFill>
              <a:srgbClr val="3A331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3364992"/>
            <a:ext cx="35143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spc="100" kern="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STAGE Ⅰ · 筑基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22960" y="3675888"/>
            <a:ext cx="351434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建立可查可控的现金流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822960" y="4023360"/>
            <a:ext cx="35143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应急储备 ≥ 6 个月支出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337304" y="3364992"/>
            <a:ext cx="35143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spc="100" kern="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STAGE Ⅱ · 加速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337304" y="3675888"/>
            <a:ext cx="351434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从时间收入到资产收入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4337304" y="4023360"/>
            <a:ext cx="35143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被动收入 ≥ 生活支出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851648" y="3364992"/>
            <a:ext cx="35143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spc="100" kern="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STAGE Ⅲ · 自由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851648" y="3675888"/>
            <a:ext cx="351434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让资产收入覆盖理想支出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7851648" y="4023360"/>
            <a:ext cx="35143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被动收入 ≥ 理想支出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1737360" y="4572000"/>
            <a:ext cx="8714232" cy="0"/>
          </a:xfrm>
          <a:prstGeom prst="line">
            <a:avLst/>
          </a:prstGeom>
          <a:noFill/>
          <a:ln w="9525">
            <a:solidFill>
              <a:srgbClr val="3A331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2960" y="4736592"/>
            <a:ext cx="263575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0392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822960" y="5029200"/>
            <a:ext cx="263575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不加杠杆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822960" y="5358384"/>
            <a:ext cx="263575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确定性本身就是危险信号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3458718" y="4736592"/>
            <a:ext cx="263575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0392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3458718" y="5029200"/>
            <a:ext cx="263575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不信高息保本</a:t>
            </a:r>
            <a:endParaRPr lang="en-US" sz="1350" dirty="0"/>
          </a:p>
        </p:txBody>
      </p:sp>
      <p:sp>
        <p:nvSpPr>
          <p:cNvPr id="24" name="Text 22"/>
          <p:cNvSpPr/>
          <p:nvPr/>
        </p:nvSpPr>
        <p:spPr>
          <a:xfrm>
            <a:off x="3458718" y="5358384"/>
            <a:ext cx="263575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高收益必然伴随高风险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6094476" y="4736592"/>
            <a:ext cx="263575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0392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094476" y="5029200"/>
            <a:ext cx="263575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不透支未来</a:t>
            </a:r>
            <a:endParaRPr lang="en-US" sz="1350" dirty="0"/>
          </a:p>
        </p:txBody>
      </p:sp>
      <p:sp>
        <p:nvSpPr>
          <p:cNvPr id="27" name="Text 25"/>
          <p:cNvSpPr/>
          <p:nvPr/>
        </p:nvSpPr>
        <p:spPr>
          <a:xfrm>
            <a:off x="6094476" y="5358384"/>
            <a:ext cx="263575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账单不会陪你度过职业周期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8730234" y="4736592"/>
            <a:ext cx="263575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0392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8730234" y="5029200"/>
            <a:ext cx="263575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恐慌不卖出</a:t>
            </a:r>
            <a:endParaRPr lang="en-US" sz="1350" dirty="0"/>
          </a:p>
        </p:txBody>
      </p:sp>
      <p:sp>
        <p:nvSpPr>
          <p:cNvPr id="30" name="Text 28"/>
          <p:cNvSpPr/>
          <p:nvPr/>
        </p:nvSpPr>
        <p:spPr>
          <a:xfrm>
            <a:off x="8730234" y="5358384"/>
            <a:ext cx="263575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离场容易，回来很难</a:t>
            </a:r>
            <a:endParaRPr lang="en-US" sz="1050" dirty="0"/>
          </a:p>
        </p:txBody>
      </p:sp>
      <p:sp>
        <p:nvSpPr>
          <p:cNvPr id="31" name="Text 29"/>
          <p:cNvSpPr/>
          <p:nvPr/>
        </p:nvSpPr>
        <p:spPr>
          <a:xfrm>
            <a:off x="822960" y="6455664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06D6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财富自由指南</a:t>
            </a:r>
            <a:endParaRPr lang="en-US" sz="850" dirty="0"/>
          </a:p>
        </p:txBody>
      </p:sp>
      <p:sp>
        <p:nvSpPr>
          <p:cNvPr id="32" name="Text 30"/>
          <p:cNvSpPr/>
          <p:nvPr/>
        </p:nvSpPr>
        <p:spPr>
          <a:xfrm>
            <a:off x="10241280" y="6455664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706D6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 / 16</a:t>
            </a:r>
            <a:endParaRPr lang="en-US" sz="8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938528"/>
            <a:ext cx="121889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spc="400" kern="0" dirty="0">
                <a:solidFill>
                  <a:srgbClr val="9A833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CLOSING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0" y="2450592"/>
            <a:ext cx="1218895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2EE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种一棵树最好的时间是十年前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0" y="3246120"/>
            <a:ext cx="1218895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C9A2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其次是现在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0" y="4434840"/>
            <a:ext cx="121889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A8A4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把模糊的愿望，变成可计算的数字，和一条能走的路线。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371600" y="5989320"/>
            <a:ext cx="94457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200" kern="0" dirty="0">
                <a:solidFill>
                  <a:srgbClr val="706D6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仅作科普演示，不构成投资建议 · A GUIDE TO FINANCIAL FREEDOM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财富自由指南</dc:title>
  <dc:subject>PptxGenJS Presentation</dc:subject>
  <dc:creator>财富自由指南</dc:creator>
  <cp:lastModifiedBy>财富自由指南</cp:lastModifiedBy>
  <cp:revision>1</cp:revision>
  <dcterms:created xsi:type="dcterms:W3CDTF">2026-09-27T07:01:55Z</dcterms:created>
  <dcterms:modified xsi:type="dcterms:W3CDTF">2026-09-27T07:01:55Z</dcterms:modified>
</cp:coreProperties>
</file>